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7" r:id="rId3"/>
    <p:sldId id="318" r:id="rId4"/>
    <p:sldId id="281" r:id="rId5"/>
    <p:sldId id="319" r:id="rId6"/>
    <p:sldId id="308" r:id="rId7"/>
    <p:sldId id="321" r:id="rId8"/>
    <p:sldId id="320" r:id="rId9"/>
    <p:sldId id="322" r:id="rId10"/>
    <p:sldId id="323" r:id="rId11"/>
    <p:sldId id="324" r:id="rId12"/>
    <p:sldId id="313" r:id="rId13"/>
    <p:sldId id="289" r:id="rId14"/>
    <p:sldId id="306" r:id="rId15"/>
    <p:sldId id="291" r:id="rId16"/>
    <p:sldId id="292" r:id="rId17"/>
    <p:sldId id="293" r:id="rId18"/>
    <p:sldId id="305" r:id="rId19"/>
    <p:sldId id="303" r:id="rId20"/>
    <p:sldId id="302" r:id="rId21"/>
    <p:sldId id="301" r:id="rId22"/>
    <p:sldId id="300" r:id="rId23"/>
    <p:sldId id="299" r:id="rId24"/>
    <p:sldId id="298" r:id="rId25"/>
    <p:sldId id="297" r:id="rId26"/>
    <p:sldId id="2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51" autoAdjust="0"/>
  </p:normalViewPr>
  <p:slideViewPr>
    <p:cSldViewPr>
      <p:cViewPr>
        <p:scale>
          <a:sx n="110" d="100"/>
          <a:sy n="110" d="100"/>
        </p:scale>
        <p:origin x="-216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1DA06-360F-42C9-85D8-4ADD7304AAB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8C761A-7254-4BB8-97DA-F67E26FCD3F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latin typeface="Bookman Old Style" panose="02050604050505020204" pitchFamily="18" charset="0"/>
            </a:rPr>
            <a:t>Прочитайте предложение, вдумайтесь в его смысл</a:t>
          </a:r>
          <a:endParaRPr lang="ru-RU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8999F6CD-1181-44CF-925D-0175611EA6CA}" type="parTrans" cxnId="{56B9BD0C-0C49-4324-85C0-80BA249F7427}">
      <dgm:prSet/>
      <dgm:spPr/>
      <dgm:t>
        <a:bodyPr/>
        <a:lstStyle/>
        <a:p>
          <a:endParaRPr lang="ru-RU"/>
        </a:p>
      </dgm:t>
    </dgm:pt>
    <dgm:pt modelId="{551C1708-C77B-47AC-9D4B-3AAB01133B09}" type="sibTrans" cxnId="{56B9BD0C-0C49-4324-85C0-80BA249F7427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B2AA0DF-BDA7-4B22-90FB-A092AB401A07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rgbClr val="FF0000"/>
              </a:solidFill>
              <a:latin typeface="Bookman Old Style" panose="02050604050505020204" pitchFamily="18" charset="0"/>
            </a:rPr>
            <a:t>Исключаем слова с дефисным написанием</a:t>
          </a:r>
          <a:endParaRPr lang="ru-RU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ACFD3AED-E919-417C-B025-161F5D4B715B}" type="parTrans" cxnId="{DDDBB79F-E57E-4FD9-8495-C919AAB453FC}">
      <dgm:prSet/>
      <dgm:spPr/>
      <dgm:t>
        <a:bodyPr/>
        <a:lstStyle/>
        <a:p>
          <a:endParaRPr lang="ru-RU"/>
        </a:p>
      </dgm:t>
    </dgm:pt>
    <dgm:pt modelId="{16DEA50D-5943-40D2-9996-EA2EAFF944D7}" type="sibTrans" cxnId="{DDDBB79F-E57E-4FD9-8495-C919AAB453F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4462D78-D22B-4B48-A48A-D87E9EFD18B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rgbClr val="FF0000"/>
              </a:solidFill>
            </a:rPr>
            <a:t>Исключаем слова с раздельным написанием</a:t>
          </a:r>
          <a:endParaRPr lang="ru-RU" dirty="0">
            <a:solidFill>
              <a:srgbClr val="FF0000"/>
            </a:solidFill>
          </a:endParaRPr>
        </a:p>
      </dgm:t>
    </dgm:pt>
    <dgm:pt modelId="{450F8030-C756-4E42-B424-4347DE84F2E1}" type="parTrans" cxnId="{0E1D01DF-72EF-4E00-BF14-607C0FFEFDFD}">
      <dgm:prSet/>
      <dgm:spPr/>
      <dgm:t>
        <a:bodyPr/>
        <a:lstStyle/>
        <a:p>
          <a:endParaRPr lang="ru-RU"/>
        </a:p>
      </dgm:t>
    </dgm:pt>
    <dgm:pt modelId="{C042EEB1-7DCB-4FF7-992A-3DDD41D47B2C}" type="sibTrans" cxnId="{0E1D01DF-72EF-4E00-BF14-607C0FFEFDFD}">
      <dgm:prSet/>
      <dgm:spPr/>
      <dgm:t>
        <a:bodyPr/>
        <a:lstStyle/>
        <a:p>
          <a:endParaRPr lang="ru-RU"/>
        </a:p>
      </dgm:t>
    </dgm:pt>
    <dgm:pt modelId="{5AB71730-7994-4DEB-9C57-53583F70349B}" type="pres">
      <dgm:prSet presAssocID="{D341DA06-360F-42C9-85D8-4ADD7304AABD}" presName="Name0" presStyleCnt="0">
        <dgm:presLayoutVars>
          <dgm:dir/>
          <dgm:resizeHandles val="exact"/>
        </dgm:presLayoutVars>
      </dgm:prSet>
      <dgm:spPr/>
    </dgm:pt>
    <dgm:pt modelId="{A9CB3944-8017-4B20-A1CE-BDB45DB8477E}" type="pres">
      <dgm:prSet presAssocID="{2C8C761A-7254-4BB8-97DA-F67E26FCD3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B084-5CEC-4D49-8333-42812657E897}" type="pres">
      <dgm:prSet presAssocID="{551C1708-C77B-47AC-9D4B-3AAB01133B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FDE482D-968B-4157-B129-0932C8621F3C}" type="pres">
      <dgm:prSet presAssocID="{551C1708-C77B-47AC-9D4B-3AAB01133B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CE11AB2-0132-4829-A8A3-1242B65AFC0C}" type="pres">
      <dgm:prSet presAssocID="{7B2AA0DF-BDA7-4B22-90FB-A092AB401A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3727E-7FD5-4265-82C6-98A7012D6A99}" type="pres">
      <dgm:prSet presAssocID="{16DEA50D-5943-40D2-9996-EA2EAFF944D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E41FAC3-6FC8-49AA-8B29-F9FBC7064174}" type="pres">
      <dgm:prSet presAssocID="{16DEA50D-5943-40D2-9996-EA2EAFF944D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7536694-C7F7-48B4-A574-2D377511EA39}" type="pres">
      <dgm:prSet presAssocID="{24462D78-D22B-4B48-A48A-D87E9EFD18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A4BAA-D98F-45EA-A4EF-469D32D50A41}" type="presOf" srcId="{7B2AA0DF-BDA7-4B22-90FB-A092AB401A07}" destId="{3CE11AB2-0132-4829-A8A3-1242B65AFC0C}" srcOrd="0" destOrd="0" presId="urn:microsoft.com/office/officeart/2005/8/layout/process1"/>
    <dgm:cxn modelId="{5A0D946C-EC2A-4146-9ACF-22CCAF5F6FBF}" type="presOf" srcId="{2C8C761A-7254-4BB8-97DA-F67E26FCD3FB}" destId="{A9CB3944-8017-4B20-A1CE-BDB45DB8477E}" srcOrd="0" destOrd="0" presId="urn:microsoft.com/office/officeart/2005/8/layout/process1"/>
    <dgm:cxn modelId="{9F3636E0-8D43-4494-B9EA-FB139F2F5B24}" type="presOf" srcId="{24462D78-D22B-4B48-A48A-D87E9EFD18B5}" destId="{37536694-C7F7-48B4-A574-2D377511EA39}" srcOrd="0" destOrd="0" presId="urn:microsoft.com/office/officeart/2005/8/layout/process1"/>
    <dgm:cxn modelId="{0E1D01DF-72EF-4E00-BF14-607C0FFEFDFD}" srcId="{D341DA06-360F-42C9-85D8-4ADD7304AABD}" destId="{24462D78-D22B-4B48-A48A-D87E9EFD18B5}" srcOrd="2" destOrd="0" parTransId="{450F8030-C756-4E42-B424-4347DE84F2E1}" sibTransId="{C042EEB1-7DCB-4FF7-992A-3DDD41D47B2C}"/>
    <dgm:cxn modelId="{DDDBB79F-E57E-4FD9-8495-C919AAB453FC}" srcId="{D341DA06-360F-42C9-85D8-4ADD7304AABD}" destId="{7B2AA0DF-BDA7-4B22-90FB-A092AB401A07}" srcOrd="1" destOrd="0" parTransId="{ACFD3AED-E919-417C-B025-161F5D4B715B}" sibTransId="{16DEA50D-5943-40D2-9996-EA2EAFF944D7}"/>
    <dgm:cxn modelId="{D5DE497A-E5DE-420B-8D50-44156A56A827}" type="presOf" srcId="{D341DA06-360F-42C9-85D8-4ADD7304AABD}" destId="{5AB71730-7994-4DEB-9C57-53583F70349B}" srcOrd="0" destOrd="0" presId="urn:microsoft.com/office/officeart/2005/8/layout/process1"/>
    <dgm:cxn modelId="{0FB9CB41-5DB8-40D4-91F2-D6478B7D6F4A}" type="presOf" srcId="{16DEA50D-5943-40D2-9996-EA2EAFF944D7}" destId="{F7A3727E-7FD5-4265-82C6-98A7012D6A99}" srcOrd="0" destOrd="0" presId="urn:microsoft.com/office/officeart/2005/8/layout/process1"/>
    <dgm:cxn modelId="{D1BB9884-9A29-479A-B9CA-68933F1F1178}" type="presOf" srcId="{551C1708-C77B-47AC-9D4B-3AAB01133B09}" destId="{6FDE482D-968B-4157-B129-0932C8621F3C}" srcOrd="1" destOrd="0" presId="urn:microsoft.com/office/officeart/2005/8/layout/process1"/>
    <dgm:cxn modelId="{56B9BD0C-0C49-4324-85C0-80BA249F7427}" srcId="{D341DA06-360F-42C9-85D8-4ADD7304AABD}" destId="{2C8C761A-7254-4BB8-97DA-F67E26FCD3FB}" srcOrd="0" destOrd="0" parTransId="{8999F6CD-1181-44CF-925D-0175611EA6CA}" sibTransId="{551C1708-C77B-47AC-9D4B-3AAB01133B09}"/>
    <dgm:cxn modelId="{3199F7DE-0790-45AE-85BA-B27B56384A74}" type="presOf" srcId="{551C1708-C77B-47AC-9D4B-3AAB01133B09}" destId="{A225B084-5CEC-4D49-8333-42812657E897}" srcOrd="0" destOrd="0" presId="urn:microsoft.com/office/officeart/2005/8/layout/process1"/>
    <dgm:cxn modelId="{B452EE24-BE00-440A-B972-3AA7789123AD}" type="presOf" srcId="{16DEA50D-5943-40D2-9996-EA2EAFF944D7}" destId="{CE41FAC3-6FC8-49AA-8B29-F9FBC7064174}" srcOrd="1" destOrd="0" presId="urn:microsoft.com/office/officeart/2005/8/layout/process1"/>
    <dgm:cxn modelId="{9B2B9B23-B2F7-4A1E-9353-16C0D12D7A47}" type="presParOf" srcId="{5AB71730-7994-4DEB-9C57-53583F70349B}" destId="{A9CB3944-8017-4B20-A1CE-BDB45DB8477E}" srcOrd="0" destOrd="0" presId="urn:microsoft.com/office/officeart/2005/8/layout/process1"/>
    <dgm:cxn modelId="{DF4FDC6C-A15B-4ACF-B174-324C807D227D}" type="presParOf" srcId="{5AB71730-7994-4DEB-9C57-53583F70349B}" destId="{A225B084-5CEC-4D49-8333-42812657E897}" srcOrd="1" destOrd="0" presId="urn:microsoft.com/office/officeart/2005/8/layout/process1"/>
    <dgm:cxn modelId="{41F4788B-7D3C-446D-B5A4-31474D7A96CE}" type="presParOf" srcId="{A225B084-5CEC-4D49-8333-42812657E897}" destId="{6FDE482D-968B-4157-B129-0932C8621F3C}" srcOrd="0" destOrd="0" presId="urn:microsoft.com/office/officeart/2005/8/layout/process1"/>
    <dgm:cxn modelId="{BF05E432-685C-4717-8E3A-B0479B29E3A1}" type="presParOf" srcId="{5AB71730-7994-4DEB-9C57-53583F70349B}" destId="{3CE11AB2-0132-4829-A8A3-1242B65AFC0C}" srcOrd="2" destOrd="0" presId="urn:microsoft.com/office/officeart/2005/8/layout/process1"/>
    <dgm:cxn modelId="{A082A826-645A-4F08-B9BE-D810995B6E67}" type="presParOf" srcId="{5AB71730-7994-4DEB-9C57-53583F70349B}" destId="{F7A3727E-7FD5-4265-82C6-98A7012D6A99}" srcOrd="3" destOrd="0" presId="urn:microsoft.com/office/officeart/2005/8/layout/process1"/>
    <dgm:cxn modelId="{0F2379CC-C77F-44AB-948F-8A0ED995E102}" type="presParOf" srcId="{F7A3727E-7FD5-4265-82C6-98A7012D6A99}" destId="{CE41FAC3-6FC8-49AA-8B29-F9FBC7064174}" srcOrd="0" destOrd="0" presId="urn:microsoft.com/office/officeart/2005/8/layout/process1"/>
    <dgm:cxn modelId="{A2E40493-D28F-4D1A-8795-F8194527E7A0}" type="presParOf" srcId="{5AB71730-7994-4DEB-9C57-53583F70349B}" destId="{37536694-C7F7-48B4-A574-2D377511EA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3944-8017-4B20-A1CE-BDB45DB8477E}">
      <dsp:nvSpPr>
        <dsp:cNvPr id="0" name=""/>
        <dsp:cNvSpPr/>
      </dsp:nvSpPr>
      <dsp:spPr>
        <a:xfrm>
          <a:off x="6898" y="541457"/>
          <a:ext cx="2061861" cy="123711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  <a:latin typeface="Bookman Old Style" panose="02050604050505020204" pitchFamily="18" charset="0"/>
            </a:rPr>
            <a:t>Прочитайте предложение, вдумайтесь в его смысл</a:t>
          </a:r>
          <a:endParaRPr lang="ru-RU" sz="1900" kern="1200" dirty="0">
            <a:solidFill>
              <a:srgbClr val="FF0000"/>
            </a:solidFill>
            <a:latin typeface="Bookman Old Style" panose="02050604050505020204" pitchFamily="18" charset="0"/>
          </a:endParaRPr>
        </a:p>
      </dsp:txBody>
      <dsp:txXfrm>
        <a:off x="43132" y="577691"/>
        <a:ext cx="1989393" cy="1164649"/>
      </dsp:txXfrm>
    </dsp:sp>
    <dsp:sp modelId="{A225B084-5CEC-4D49-8333-42812657E897}">
      <dsp:nvSpPr>
        <dsp:cNvPr id="0" name=""/>
        <dsp:cNvSpPr/>
      </dsp:nvSpPr>
      <dsp:spPr>
        <a:xfrm>
          <a:off x="2274946" y="904345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rgbClr val="FF0000"/>
            </a:solidFill>
          </a:endParaRPr>
        </a:p>
      </dsp:txBody>
      <dsp:txXfrm>
        <a:off x="2274946" y="1006613"/>
        <a:ext cx="305980" cy="306805"/>
      </dsp:txXfrm>
    </dsp:sp>
    <dsp:sp modelId="{3CE11AB2-0132-4829-A8A3-1242B65AFC0C}">
      <dsp:nvSpPr>
        <dsp:cNvPr id="0" name=""/>
        <dsp:cNvSpPr/>
      </dsp:nvSpPr>
      <dsp:spPr>
        <a:xfrm>
          <a:off x="2893505" y="541457"/>
          <a:ext cx="2061861" cy="123711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  <a:latin typeface="Bookman Old Style" panose="02050604050505020204" pitchFamily="18" charset="0"/>
            </a:rPr>
            <a:t>Исключаем слова с дефисным написанием</a:t>
          </a:r>
          <a:endParaRPr lang="ru-RU" sz="1900" kern="1200" dirty="0">
            <a:solidFill>
              <a:srgbClr val="FF0000"/>
            </a:solidFill>
            <a:latin typeface="Bookman Old Style" panose="02050604050505020204" pitchFamily="18" charset="0"/>
          </a:endParaRPr>
        </a:p>
      </dsp:txBody>
      <dsp:txXfrm>
        <a:off x="2929739" y="577691"/>
        <a:ext cx="1989393" cy="1164649"/>
      </dsp:txXfrm>
    </dsp:sp>
    <dsp:sp modelId="{F7A3727E-7FD5-4265-82C6-98A7012D6A99}">
      <dsp:nvSpPr>
        <dsp:cNvPr id="0" name=""/>
        <dsp:cNvSpPr/>
      </dsp:nvSpPr>
      <dsp:spPr>
        <a:xfrm>
          <a:off x="5161553" y="904345"/>
          <a:ext cx="437114" cy="5113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161553" y="1006613"/>
        <a:ext cx="305980" cy="306805"/>
      </dsp:txXfrm>
    </dsp:sp>
    <dsp:sp modelId="{37536694-C7F7-48B4-A574-2D377511EA39}">
      <dsp:nvSpPr>
        <dsp:cNvPr id="0" name=""/>
        <dsp:cNvSpPr/>
      </dsp:nvSpPr>
      <dsp:spPr>
        <a:xfrm>
          <a:off x="5780111" y="541457"/>
          <a:ext cx="2061861" cy="123711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0000"/>
              </a:solidFill>
            </a:rPr>
            <a:t>Исключаем слова с раздельным написанием</a:t>
          </a:r>
          <a:endParaRPr lang="ru-RU" sz="1900" kern="1200" dirty="0">
            <a:solidFill>
              <a:srgbClr val="FF0000"/>
            </a:solidFill>
          </a:endParaRPr>
        </a:p>
      </dsp:txBody>
      <dsp:txXfrm>
        <a:off x="5816345" y="577691"/>
        <a:ext cx="1989393" cy="116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4538-D364-4A29-999E-61B0CD3A884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4C9A-5677-43F0-BF26-2556B9719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8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Трудные вопросы орфографии.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4C9A-5677-43F0-BF26-2556B97194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Система работы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4C9A-5677-43F0-BF26-2556B97194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13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4C9A-5677-43F0-BF26-2556B97194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6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! Обрати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4C9A-5677-43F0-BF26-2556B97194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7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4C9A-5677-43F0-BF26-2556B97194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2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4C9A-5677-43F0-BF26-2556B97194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2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861F-506E-48F9-AB3E-7FD32974FB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2FA9-26BB-449D-9AA2-1329087C87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5540F-40B8-446E-970A-ECE68B73F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B8C0-F327-4372-8C3F-C93CC017CA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93CB1-00B0-4B3C-8AD8-C50F9480A2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81EA-E895-4FB5-A597-1B9FE3659E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A0144-8994-46C2-ABC8-0ED26386B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CE5A5-A478-465D-B253-491BBEDB58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1CB1-B700-43E4-A850-519251EE70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13443-6F74-4725-99EA-7AE4CC9B46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B8A3-A669-4604-93E2-7546A1FE47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F9F98-5CE4-4A5F-B55C-DB005691697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 s e r\Desktop\Для презентаций\чЕЛОВЕЧКИ\orig (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711476" cy="29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90872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Трудные вопросы орфографии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Задания 13-15</a:t>
            </a: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  <a:p>
            <a:pPr algn="r"/>
            <a:r>
              <a:rPr lang="ru-RU" b="1" i="1" dirty="0" err="1" smtClean="0"/>
              <a:t>Трухачева</a:t>
            </a:r>
            <a:r>
              <a:rPr lang="ru-RU" b="1" i="1" dirty="0" smtClean="0"/>
              <a:t> Елена Евгеньевна</a:t>
            </a:r>
          </a:p>
          <a:p>
            <a:pPr algn="r"/>
            <a:r>
              <a:rPr lang="ru-RU" b="1" i="1" dirty="0"/>
              <a:t>у</a:t>
            </a:r>
            <a:r>
              <a:rPr lang="ru-RU" b="1" i="1" dirty="0" smtClean="0"/>
              <a:t>читель русского языка и литературы </a:t>
            </a:r>
            <a:br>
              <a:rPr lang="ru-RU" b="1" i="1" dirty="0" smtClean="0"/>
            </a:br>
            <a:r>
              <a:rPr lang="ru-RU" b="1" i="1" dirty="0" smtClean="0"/>
              <a:t>МОУ Рахмановская СОШ </a:t>
            </a:r>
            <a:r>
              <a:rPr lang="ru-RU" b="1" i="1" dirty="0" err="1" smtClean="0"/>
              <a:t>им.Е.Ф.Кошенкова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г.о.Павловский</a:t>
            </a:r>
            <a:r>
              <a:rPr lang="ru-RU" b="1" i="1" dirty="0" smtClean="0"/>
              <a:t> Посад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443" y="116632"/>
            <a:ext cx="9001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Рабочие материалы по теме «Слитное, раздельное, дефисное написание слов»</a:t>
            </a:r>
            <a:endParaRPr lang="ru-RU" sz="1200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/>
              <a:t>1. </a:t>
            </a:r>
            <a:r>
              <a:rPr lang="ru-RU" sz="1200" dirty="0"/>
              <a:t>Могло бы показаться, что всё осталось в комнате (ПО)ПРЕЖНЕМУ.</a:t>
            </a:r>
          </a:p>
          <a:p>
            <a:r>
              <a:rPr lang="ru-RU" sz="1200" dirty="0"/>
              <a:t>2.Весь народ, что вы видите, пришёл , ЧТО(БЫ) посмотреть, как будут наказывать преступников.</a:t>
            </a:r>
          </a:p>
          <a:p>
            <a:r>
              <a:rPr lang="ru-RU" sz="1200" dirty="0"/>
              <a:t>3.Ромашову показалось, БУД(ТО) он вовсе не спал, даже не задремал ни на миг, а просто  лежал без мыслей, закрыв глаза.</a:t>
            </a:r>
          </a:p>
          <a:p>
            <a:r>
              <a:rPr lang="ru-RU" sz="1200" dirty="0"/>
              <a:t>4.Всё словно умерло; только  (В)ВЕРХУ, в небесной глубине, дрожит жаворонок, и серебряные песни летят по воздушным ступеням на влюблённую землю.</a:t>
            </a:r>
          </a:p>
          <a:p>
            <a:r>
              <a:rPr lang="ru-RU" sz="1200" dirty="0"/>
              <a:t>5.ЕСЛИ(БЫ) я знал, что экскурсия окажется такой утомительной, я бы придумал отговорку, чтобы не ходить на неё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6. Нередко бывало по всему миру, что земля тряслась от одного конца до другого: то (ОТ)ТОГО делается, толкуют грамотные люди, что есть близ моря гора, из которой выхватывается пламя и текут горящие реки.</a:t>
            </a:r>
          </a:p>
          <a:p>
            <a:r>
              <a:rPr lang="ru-RU" sz="1200" dirty="0"/>
              <a:t>7.Душа моя тянулась к искусству, поэтому (С)НАЧАЛА нашего пребывания в Крыму я писала стихи и рисовала, а потом всерьёз увлеклась фотографией.</a:t>
            </a:r>
          </a:p>
          <a:p>
            <a:r>
              <a:rPr lang="ru-RU" sz="1200" dirty="0"/>
              <a:t>8.Товар наш, (НЕ)СМОТРЯ на немалую цену,  раскупили полностью.</a:t>
            </a:r>
          </a:p>
          <a:p>
            <a:r>
              <a:rPr lang="ru-RU" sz="1200" dirty="0"/>
              <a:t>9.Когда, пройдя десять шагов, Ромашов внезапно обернулся назад, ЧТО(БЫ) ещё раз встретить взгляд красивой дамы, он увидел, что и она и её спутник с увлечением смеются.</a:t>
            </a:r>
          </a:p>
          <a:p>
            <a:r>
              <a:rPr lang="ru-RU" sz="1200" dirty="0"/>
              <a:t>10.Я отправился (НА)ВСТРЕЧУ со школьными товарищами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11. Все миряне заметили, что праздник — БУДТО(БЫ) и не праздник.</a:t>
            </a:r>
          </a:p>
          <a:p>
            <a:r>
              <a:rPr lang="ru-RU" sz="1200" dirty="0"/>
              <a:t>12.Он видел её (В)СКОЛЬЗЬ ещё один раз, и после этого воевода  скоро уехал, и вместо прекрасной черноглазой полячки выглядывало из окон  толстое лицо.</a:t>
            </a:r>
          </a:p>
          <a:p>
            <a:r>
              <a:rPr lang="ru-RU" sz="1200" dirty="0"/>
              <a:t>13.Эпиграммы сыпались (НА)СЧЁТ её мужа, который один во всём Париже этого не знал и не подозревал.</a:t>
            </a:r>
          </a:p>
          <a:p>
            <a:r>
              <a:rPr lang="ru-RU" sz="1200" dirty="0"/>
              <a:t>14.(ОТ)ТОГО, какие аргументы представит на слушаниях адвокат, зависит решение суда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dirty="0"/>
              <a:t>15. ТАК (ЖЕ) как и её муж, она почти  не сидела дома.</a:t>
            </a:r>
          </a:p>
          <a:p>
            <a:r>
              <a:rPr lang="ru-RU" sz="1200" dirty="0"/>
              <a:t>16.ЧТО (БЫ) никто не догадался о цели его визита, Иван за весь вечер даже не смотрел в сторону Анастасии Ивановны.</a:t>
            </a:r>
          </a:p>
          <a:p>
            <a:r>
              <a:rPr lang="ru-RU" sz="1200" dirty="0"/>
              <a:t>17.(В)ПОСЛЕДСТВИИ наши критики поумерили пыл, а в некоторых вопросах даже отступили.</a:t>
            </a:r>
          </a:p>
          <a:p>
            <a:r>
              <a:rPr lang="ru-RU" sz="1200" dirty="0"/>
              <a:t>18.Я ТО(ЖЕ) запомнил выражение его лица, которое на миг КАК(БУДТО) осветилось радостью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63801"/>
              </p:ext>
            </p:extLst>
          </p:nvPr>
        </p:nvGraphicFramePr>
        <p:xfrm>
          <a:off x="251520" y="5229200"/>
          <a:ext cx="8568954" cy="973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дефис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Всегда раздельно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Предлог +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сущ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мест.+частица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по+ому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 ( ему)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слитно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2346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9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помощь ….</a:t>
            </a:r>
            <a:endParaRPr lang="ru-RU" dirty="0"/>
          </a:p>
        </p:txBody>
      </p:sp>
      <p:pic>
        <p:nvPicPr>
          <p:cNvPr id="3" name="Picture 2" descr="C:\Users\u s e r\Desktop\Для презентаций\чЕЛОВЕЧКИ\110_celebrate_the_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273152" cy="40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bibliosfera.su/image/cache/catalog/img/gumanitar/%D0%9A%D0%9E00034877-800x1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1" y="1556792"/>
            <a:ext cx="208823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ветлана Драбкина - ЕГЭ 2023 Русский язык. Готовимся к итоговой аттестации обложка книг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59343"/>
            <a:ext cx="2344792" cy="345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0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Правописание наречий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   </a:t>
            </a:r>
            <a:r>
              <a:rPr lang="ru-RU" sz="2400" b="1" dirty="0" smtClean="0">
                <a:latin typeface="Bookman Old Style" panose="02050604050505020204" pitchFamily="18" charset="0"/>
              </a:rPr>
              <a:t>Необходимо </a:t>
            </a:r>
            <a:r>
              <a:rPr lang="ru-RU" sz="2400" b="1" dirty="0">
                <a:latin typeface="Bookman Old Style" panose="02050604050505020204" pitchFamily="18" charset="0"/>
              </a:rPr>
              <a:t>запомнить слова-исключения, которые пишутся иначе, чем указано в </a:t>
            </a:r>
            <a:r>
              <a:rPr lang="ru-RU" sz="2400" b="1" dirty="0" smtClean="0">
                <a:latin typeface="Bookman Old Style" panose="02050604050505020204" pitchFamily="18" charset="0"/>
              </a:rPr>
              <a:t>правилах: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ОТКРЫТУЮ,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НА-ГОРА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ПО-ЛАТЫНИ, </a:t>
            </a:r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ТОЧЬ-В-ТОЧЬ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026" name="Picture 2" descr="C:\Users\u s e r\Desktop\Для презентаций\чЕЛОВЕЧКИ\Arrow-Rig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477100" cy="31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616624" cy="85010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ПРАВОПИСАНИЕ СОЮЗОВ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Раздельно пишутся:</a:t>
            </a:r>
            <a:endParaRPr lang="ru-RU" sz="3200" dirty="0" smtClean="0">
              <a:latin typeface="Bookman Old Style" panose="02050604050505020204" pitchFamily="18" charset="0"/>
            </a:endParaRPr>
          </a:p>
          <a:p>
            <a:r>
              <a:rPr lang="ru-RU" sz="3200" dirty="0" smtClean="0">
                <a:latin typeface="Bookman Old Style" panose="02050604050505020204" pitchFamily="18" charset="0"/>
              </a:rPr>
              <a:t>- союз</a:t>
            </a:r>
            <a:r>
              <a:rPr lang="ru-RU" sz="32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 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то есть;</a:t>
            </a:r>
            <a:endParaRPr lang="ru-RU" sz="32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3200" dirty="0" smtClean="0">
                <a:latin typeface="Bookman Old Style" panose="02050604050505020204" pitchFamily="18" charset="0"/>
              </a:rPr>
              <a:t>- составные союзы:</a:t>
            </a:r>
            <a:r>
              <a:rPr lang="ru-RU" sz="32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 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для того чтобы, потому что, так как, так что, тогда как, в то время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 как</a:t>
            </a:r>
            <a:r>
              <a:rPr lang="ru-R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smtClean="0">
                <a:latin typeface="Bookman Old Style" panose="02050604050505020204" pitchFamily="18" charset="0"/>
              </a:rPr>
              <a:t>и др.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u s e r\Desktop\Для презентаций\чЕЛОВЕЧКИ\source (1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68292"/>
            <a:ext cx="1553824" cy="25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Потренируемся…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2053" name="Picture 5" descr="C:\Users\u s e r\Desktop\Для презентаций\чЕЛОВЕЧКИ\81_red_leader_run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26" y="2204864"/>
            <a:ext cx="35793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1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1. (И)ТАК, Константин утверждал, что эта поездка прибавила жизненных сил, я говорил ТО(ЖЕ) самое.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2. ЧТО(БЫ) быть счастливым, нужно стремиться к успеху и в ТО(ЖЕ) время необходимо учиться благородству по отношению к окружающим людям.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3. Вскоре птицы (СО)ВСЕМ замолкли, кроме одной, которая (НА)ПЕРЕКОР всем монотонно чирикала.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4. Незнакомец исчез за поворотом ТАК(ЖЕ) внезапно, как и появился, (ПО)ЭТОМУ рассмотреть его не удалось.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5. (НА)КОНЕЦ дождик перестал, но КОЕ(ГДЕ) ещё толпились тяжёлые громады отчасти рассеянных туч.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1</a:t>
            </a:r>
            <a:r>
              <a:rPr lang="ru-RU" sz="2000" dirty="0" smtClean="0">
                <a:latin typeface="Bookman Old Style" panose="02050604050505020204" pitchFamily="18" charset="0"/>
              </a:rPr>
              <a:t>. (ПО)ЧЕМУ, глядя на один портрет, мы (НА)ДОЛГО засматриваемся, любуясь изображением, и равнодушно скользим быстрым взглядом по другому?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2. Даже после смерти Баха в ТОМ(ЖЕ) магистрате его педагогическая деятельность, ТАК(ЖЕ), как и композиторская, не получила должной оценки.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3. Многие произведения Левитана проникнуты грустью, может быть, (ПО)ТОМУ, что природа в изображении художника КАК(БУДТО) находится в дисгармонии с жизнью человека.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4. КОЕ(ГДЕ) (В)ДАЛИ желтеет поспевающая рожь.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5. Они (КАК)БУДТО сговорились — прибыли в одно и ТО(ЖЕ) время.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68958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1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sz="2000" dirty="0" smtClean="0">
                <a:latin typeface="Bookman Old Style" panose="02050604050505020204" pitchFamily="18" charset="0"/>
              </a:rPr>
              <a:t>Я тебя (НЕ)ВСТРЕВОЖУ (НИ)ЧУТЬ.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2. Рецензия является жанром литературной критики, но в ТО(ЖЕ)время ее считают и жанром библиографии, (ПО)СКОЛЬКУ она возникла из библиографического описания книги.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3. Доброта для души ТО(ЖЕ), что здоровье для тела, она ТАК(ЖЕ)необходима человеку.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4. Когда (НА)ВСТРЕЧУ гостям вышел старик, я (ТОТ)ЧАС узнал его.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5. Она была благодарна ему (ЗА)ТО, что он (В)ПРОДОЛЖЕНИЕ часа следил за вещами.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43840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1. (ИЗ)ДАЛЕКА, всё КАК(БЫ) пригибая на своём пути, покатился гром.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2. Цветущая сирень распространяла (ВО)КРУГ свой (НЕ)ПОВТОРИМЫЙ аромат.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3. Мы так часто ищем смысл жизни, забывая о близких людях, (ПО)ЭТОМУ ТАК(ЖЕ), как и смысла в жизни, не находим взаимопонимания.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4. Бывают любимые женщины, чьи глаза воздействуют на нас не (В)ПРЯМУЮ, а позже, КАК(ТО) неожиданно.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5. Меня ТО(ЖЕ) в этом деле ЧТО(ТО) тревожило.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Солнце пронизывало в лесу всё (НА)СКВОЗЬ, кроме сосняка, да и тот КОЕ(ГДЕ) был изрезан золотом лучей.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Взглянешь на усыпанное звёздами небо и поймёшь, (ПО)ЧЕМУ природа КАК(ТО) по-особенному молчалива.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Не всё благополучно с речью в быту, (ОТ)КУДА она(ЗА)ЧАСТУЮ переносится на сцену.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Возраст города обычно определяется (ПО)ТОМУ, когда город(В)ПЕРВЫЕ упоминается в письменных источниках.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Он увидел лотки с цветами и отругал себя ЗА(ТО), что не догадался купить цветов (ЗА)РАНЕЕ.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466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Система </a:t>
            </a:r>
            <a:r>
              <a:rPr lang="ru-RU" sz="4400" dirty="0" smtClean="0"/>
              <a:t>работы:</a:t>
            </a:r>
          </a:p>
          <a:p>
            <a:endParaRPr lang="ru-RU" sz="3200" dirty="0" smtClean="0"/>
          </a:p>
          <a:p>
            <a:r>
              <a:rPr lang="ru-RU" sz="3200" dirty="0" smtClean="0"/>
              <a:t>1-3-лингвистический анализ текста</a:t>
            </a:r>
          </a:p>
          <a:p>
            <a:r>
              <a:rPr lang="ru-RU" sz="3200" dirty="0" smtClean="0"/>
              <a:t>4-8- нормы русского языка</a:t>
            </a:r>
          </a:p>
          <a:p>
            <a:r>
              <a:rPr lang="ru-RU" sz="3200" dirty="0" smtClean="0"/>
              <a:t>9-15- орфография</a:t>
            </a:r>
          </a:p>
          <a:p>
            <a:r>
              <a:rPr lang="ru-RU" sz="3200" dirty="0" smtClean="0"/>
              <a:t>16-21- пунктуация</a:t>
            </a:r>
          </a:p>
          <a:p>
            <a:r>
              <a:rPr lang="ru-RU" sz="3200" dirty="0" smtClean="0"/>
              <a:t>22-26- работа с текстом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8" name="Picture 2" descr="C:\Users\u s e r\Desktop\Для презентаций\чЕЛОВЕЧКИ\Arrow-Rig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477100" cy="31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43841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(И)ТАК, подытожим всё сказанное: лес — наш целитель, наше богатство и, (НА)КОНЕЦ, лучший наряд земли.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Надо было дождаться Семёнова во ЧТО(БЫ) то ни стало, (ПО)ТОМУ что его приезд решал многое.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Небо хмурилось ТАК(ЖЕ), как и вчера, море штормило, (ПО)ЭТОМУ прогулку на катере пришлось отложить.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(В)ТЕЧЕНИЕ прошлого лета мне пришлось жить в старинной подмосковной усадьбе, (ПРИ)ТОМ она не была похожа на обычные усадьбы.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Ты ТО(ЖЕ) должен иметь это (В)ВИДУ.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208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(В)СКОРЕ мы вышли на поляну, (И)ТАК обрадовались долгожданному отдыху, что тут же поспешили снять рюкзаки.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(ПО)ТОМУ, как говорил собеседник, было понятно, что он ТО(ЖЕ) волнуется.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На дворе от надвигающейся (ОТО)ВСЮДУ растительности стало КАК(БУДТО) теснее.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Иногда бродишь (В)СЛЕПУЮ по дому и тратишь (ПО)ПУСТУ время.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(ВО)ВРЕМЯ отпуска отец (ПО)МНОГУ работал.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606" y="170080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(В)ПРОДОЛЖЕНИЕ дня отец несколько раз вспоминал прошлую свою жизнь, но, ЧТО(БЫ) он ни рассказывал, всё было интересно.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(ЗА)ТЕМ холмом стоит моя деревня, и мне грустно (ОТ)ТОГО, что давно я там не был.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(И)ТАК, начнём с того, что я (НА)КОНЕЦ прибыл в родной город.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Хоть в шёлк одень (НЕ)РЯХУ, всё глядеть (НЕ)(НА)ЧТО.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(В)ТЕЧЕНИИ реки был резкий поворот, (ПО)ЭТОМУ нам пришлось переносить лодки посуху.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Эксперимент был проведён удачно, ПРИ(ЧЁМ) впервые, (ПО)ЭТОМУ все были очень довольны.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(В)НАЧАЛЕ сентября ночи становятся холодными, морозными, (ЗА)ТО дни стоят тёплые, безветренные.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Баржа двигалась (ПО)ПРЕЖНЕМУ вниз по течению, но (НА)СТОЛЬКО медленно, что казалась неподвижной.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Пелагея была человеком (НА)РЕДКОСТЬ открытым, добрым; (ЗА)ТО её и любили в деревне.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ГДЕ(ТО) на ЮГО(ВОСТОКЕ) шел бой.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799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Я человек небогатый; дела мои расстроены, да и к ТОМУ(ЖЕ) мне наскучило кочевать с места на место (В)ТЕЧЕНИЕ целого года.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По некоторым мелочам, ПО(ТОМУ), например, как оба они (В)МЕСТЕ варили кофе, я мог заключить, что живут они мирно, благополучно и что они рады гостю.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(В)НАЧАЛЕ сентября ночи становятся холодными, морозными, (ЗА)ТО дни стоят тёплые, безветренные.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(В)СКОРЕ Степан привезёт почту, а ТАК(ЖЕ) продукты.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Лес (ВО)КРУГ (КАК)БУДТО притих в ожидании чего-то.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(ОТ)ТОГО места, где они распрощались с Бруком, их отделяли теперь по меньшей мере пять километров, (ПО)ЭТОМУ возвращаться назад не было уже никакого смысла.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И бледная поганка ТО(ЖЕ) нужна, (ПО)ЭТОМУ её создала природа.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ТУТ(ЖЕ) потребовалось просить малознакомых людей, ЧТО(БЫ) позвонили маме.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Хозяйка не могла понять, (ПО)ЧЕМУ я так долго, (В)ТЕЧЕНИЕ нескольких минут, разглядываю фотографии на стене.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(В)ТЕЧЕНИЕ недели (ПО)СРЕДИ нашего двора шла бурная работа.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Определите предложение, в котором оба выделенных слова пишутся СЛИТНО. Раскройте скобки и выпишите эти два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В ответ на веские доводы доктор согласился быть моим секундантом; я дал ему ТАК(ЖЕ) несколько наставлений (НА)СЧЁТ условий поединка.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(В)ТЕЧЕНИЕ суток М.В. Ломоносов наблюдал прохождение Венеры по солнечному диску и (В)ПОСЛЕДСТВИИ опубликовал свои выводы в специальной работе.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(В)СЛЕДСТВИЕ того что работа электрических потенциальных сил не зависит от формы пути единичного заряда, на каждом из параллельно соединённых проводников возникает одно и ТО(ЖЕ) напряжение.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Нет возможности рассмотреть на картине фигуру блудного сына, лица его почти не видно, но (В)СЛЕД за ним мы мысленно падаем на колени и ТАК(ЖЕ) переживаем встречу с отцом, как и вернувшийся сын.</a:t>
            </a:r>
          </a:p>
          <a:p>
            <a:pPr algn="just"/>
            <a:r>
              <a:rPr lang="ru-RU" sz="2000" dirty="0" smtClean="0">
                <a:latin typeface="Bookman Old Style" panose="02050604050505020204" pitchFamily="18" charset="0"/>
              </a:rPr>
              <a:t>        (ПО)ОСЕННЕМУ лесу (НА)ВСТРЕЧУ мне шла девушка.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u s e r\Desktop\Для презентаций\чЕЛОВЕЧКИ\110_celebrate_the_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273152" cy="40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s://fsd.multiurok.ru/html/2021/02/06/s_601e505c6bf3a/1630148_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92887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258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Задание 13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77768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! </a:t>
            </a:r>
            <a:r>
              <a:rPr lang="ru-RU" sz="3200" b="1" dirty="0">
                <a:solidFill>
                  <a:srgbClr val="FF0000"/>
                </a:solidFill>
              </a:rPr>
              <a:t>Обрати </a:t>
            </a:r>
            <a:r>
              <a:rPr lang="ru-RU" sz="3200" b="1" dirty="0" smtClean="0">
                <a:solidFill>
                  <a:srgbClr val="FF0000"/>
                </a:solidFill>
              </a:rPr>
              <a:t>внимание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НЕДО=действие выполнено недостаточно хорошо и качественно.</a:t>
            </a:r>
          </a:p>
          <a:p>
            <a:r>
              <a:rPr lang="ru-RU" sz="2000" b="1" dirty="0" smtClean="0"/>
              <a:t>Недосолить суп-плохо посолить</a:t>
            </a:r>
          </a:p>
          <a:p>
            <a:r>
              <a:rPr lang="ru-RU" sz="2000" b="1" dirty="0" err="1" smtClean="0"/>
              <a:t>Недондать</a:t>
            </a:r>
            <a:r>
              <a:rPr lang="ru-RU" sz="2000" b="1" dirty="0" smtClean="0"/>
              <a:t>-голодать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НЕ ДО- действие до конца не доведено</a:t>
            </a:r>
          </a:p>
          <a:p>
            <a:r>
              <a:rPr lang="ru-RU" sz="2000" b="1" dirty="0" smtClean="0"/>
              <a:t>Не долетел до земли</a:t>
            </a:r>
          </a:p>
          <a:p>
            <a:r>
              <a:rPr lang="ru-RU" sz="2000" b="1" dirty="0" smtClean="0"/>
              <a:t>Не добежал до финиша</a:t>
            </a:r>
          </a:p>
          <a:p>
            <a:endParaRPr lang="ru-RU" sz="3200" b="1" dirty="0"/>
          </a:p>
        </p:txBody>
      </p:sp>
      <p:pic>
        <p:nvPicPr>
          <p:cNvPr id="5" name="Picture 2" descr="C:\Users\u s e r\Desktop\Для презентаций\чЕЛОВЕЧКИ\source (1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73" y="3861048"/>
            <a:ext cx="1152128" cy="19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33265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/>
              <a:t>Рабочие материалы по теме «Не с разными частями речи»</a:t>
            </a:r>
            <a:endParaRPr lang="ru-RU" sz="1100" dirty="0"/>
          </a:p>
          <a:p>
            <a:r>
              <a:rPr lang="ru-RU" sz="1100" dirty="0"/>
              <a:t>1. (НЕ)ВНЯТНЫЙ ответ сына вызвал подозрение, и отец вынужден был задать ещё несколько вопросов. </a:t>
            </a:r>
          </a:p>
          <a:p>
            <a:r>
              <a:rPr lang="ru-RU" sz="1100" dirty="0"/>
              <a:t>2.Василиса вернулась домой, (НЕ)УСПЕВ сделать самого главного: она ничего не узнала о судьбе Андрея. </a:t>
            </a:r>
          </a:p>
          <a:p>
            <a:r>
              <a:rPr lang="ru-RU" sz="1100" dirty="0"/>
              <a:t>3.Бывшие студенты, в потёртых шинелях, с ещё (НЕ)ЗАЖИВШИМИ ранами, возвращались в свои семьи. </a:t>
            </a:r>
          </a:p>
          <a:p>
            <a:r>
              <a:rPr lang="ru-RU" sz="1100" dirty="0"/>
              <a:t>4.В рассказе И. С. Тургенева «Несчастная» герой говорит о впечатлении, которое произвела на него соната, которую он прежде (НЕ)СЛЫШАЛ. </a:t>
            </a:r>
          </a:p>
          <a:p>
            <a:r>
              <a:rPr lang="ru-RU" sz="1100" dirty="0"/>
              <a:t>5.(НЕ)ОСОЗНАВАЯ своего предназначения, герои пьес А. П. Чехова часто проживают свой век бессмысленно.</a:t>
            </a:r>
          </a:p>
          <a:p>
            <a:r>
              <a:rPr lang="ru-RU" sz="1100" dirty="0"/>
              <a:t>6. (НЕ)ЖЕЛАВШИЙ обидеть других, он всегда очень тщательно подбирал слова перед тем, как высказать критическое замечание.</a:t>
            </a:r>
          </a:p>
          <a:p>
            <a:r>
              <a:rPr lang="ru-RU" sz="1100" dirty="0"/>
              <a:t>7.Оля (НЕ)ДЫША, с замиранием сердца смотрела на величавый закат. </a:t>
            </a:r>
            <a:br>
              <a:rPr lang="ru-RU" sz="1100" dirty="0"/>
            </a:br>
            <a:r>
              <a:rPr lang="ru-RU" sz="1100" dirty="0"/>
              <a:t>8.Гости, как ни странно, были ничуть (НЕ)СМУЩЕНЫ этим неловким разговором.</a:t>
            </a:r>
          </a:p>
          <a:p>
            <a:r>
              <a:rPr lang="ru-RU" sz="1100" dirty="0"/>
              <a:t>9.Это была, стоит отметить, в высшей степени (НЕ)ПРОСТАЯ для всех нас задача.</a:t>
            </a:r>
          </a:p>
          <a:p>
            <a:r>
              <a:rPr lang="ru-RU" sz="1100" dirty="0"/>
              <a:t>10.Отец объяснял внезапную ссору (НЕ)ЧЕМ иным, как вспыльчивостью моей матери.</a:t>
            </a:r>
          </a:p>
          <a:p>
            <a:r>
              <a:rPr lang="ru-RU" sz="1100" dirty="0"/>
              <a:t>11 Постановка, несмотря на всеобщее восхищение, мне показалась ничем (НЕ)ПРИМЕЧАТЕЛЬНОЙ, даже скучной.</a:t>
            </a:r>
          </a:p>
          <a:p>
            <a:r>
              <a:rPr lang="ru-RU" sz="1100" dirty="0"/>
              <a:t>12.Молчание длилось очень (НЕ)ДОЛГО, однако нам обоим оно было тягостно.</a:t>
            </a:r>
          </a:p>
          <a:p>
            <a:r>
              <a:rPr lang="ru-RU" sz="1100" dirty="0"/>
              <a:t>13.Лампа горела тускло — (НЕ)ЯРЧЕ свечи.</a:t>
            </a:r>
          </a:p>
          <a:p>
            <a:r>
              <a:rPr lang="ru-RU" sz="1100" dirty="0"/>
              <a:t>14.Друзья, (НЕ)ОБРАТИВШИЕ внимания на появление Толика, продолжали спорить о способах доказательства теоремы.</a:t>
            </a:r>
          </a:p>
          <a:p>
            <a:r>
              <a:rPr lang="ru-RU" sz="1100" dirty="0"/>
              <a:t>15.Наташа появилась на пороге моего дома внезапно — в тот момент, когда я была (НЕ)ГОТОВА к приёму гостей.</a:t>
            </a:r>
          </a:p>
          <a:p>
            <a:r>
              <a:rPr lang="ru-RU" sz="1100" dirty="0"/>
              <a:t>16. Механизм замка, до сих пор (НЕ)СМАЗАННЫЙ, угрожающе скрежетал.</a:t>
            </a:r>
          </a:p>
          <a:p>
            <a:r>
              <a:rPr lang="ru-RU" sz="1100" dirty="0"/>
              <a:t>17.За пять лет я скопил (НЕ)МЕНЬШЕ сотни редких монет.</a:t>
            </a:r>
          </a:p>
          <a:p>
            <a:r>
              <a:rPr lang="ru-RU" sz="1100" dirty="0"/>
              <a:t>18.(НЕ)ОБРАТИВ никакого внимания на предостережения синоптиков, Валик вышел из дома без зонтика.</a:t>
            </a:r>
          </a:p>
          <a:p>
            <a:r>
              <a:rPr lang="ru-RU" sz="1100" dirty="0"/>
              <a:t>19.Карточка, что была вложена в цветы, оказалась (НЕ)ПОДПИСАНА.</a:t>
            </a:r>
          </a:p>
          <a:p>
            <a:r>
              <a:rPr lang="ru-RU" sz="1100" dirty="0"/>
              <a:t>20.Рукопожатие было (НЕ)ДОЛГОЕ, но крепкое</a:t>
            </a:r>
            <a:r>
              <a:rPr lang="ru-RU" sz="1100" dirty="0" smtClean="0"/>
              <a:t>.</a:t>
            </a:r>
          </a:p>
          <a:p>
            <a:endParaRPr lang="ru-RU" sz="11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1452"/>
              </p:ext>
            </p:extLst>
          </p:nvPr>
        </p:nvGraphicFramePr>
        <p:xfrm>
          <a:off x="179512" y="4635331"/>
          <a:ext cx="8568952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080120"/>
                <a:gridCol w="1800200"/>
                <a:gridCol w="936104"/>
                <a:gridCol w="974279"/>
                <a:gridCol w="989025"/>
                <a:gridCol w="1061032"/>
              </a:tblGrid>
              <a:tr h="27283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 А З Д Е Л Ь Н 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с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дееприч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ПРИЧ.+завис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слово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с крат.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прич.НЕ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крат.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Прил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с глаг.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с мест.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Слова-маяки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 с нареч.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2, 5, 7, 18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3, 6,14, 16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8, 15, 19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4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 Л И Т Н 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38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 1-невнятный                                                                  № 20- недолгое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12-  недолго                                                                    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1" y="4210641"/>
            <a:ext cx="84249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Заполни таблицу: в каждую ячейку внеси номера предложений , соответствующие правилам.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Алгоритм выполнения </a:t>
            </a:r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задания 14</a:t>
            </a:r>
            <a:endParaRPr lang="ru-RU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88461024"/>
              </p:ext>
            </p:extLst>
          </p:nvPr>
        </p:nvGraphicFramePr>
        <p:xfrm>
          <a:off x="611560" y="1397000"/>
          <a:ext cx="784887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0205" y="4221088"/>
            <a:ext cx="8509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Итак, стоит знать, как пишутся наречия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smtClean="0">
                <a:latin typeface="Bookman Old Style" panose="02050604050505020204" pitchFamily="18" charset="0"/>
              </a:rPr>
              <a:t>производные предлоги,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союзы…</a:t>
            </a:r>
            <a:endParaRPr lang="ru-RU" b="1" dirty="0"/>
          </a:p>
        </p:txBody>
      </p:sp>
      <p:pic>
        <p:nvPicPr>
          <p:cNvPr id="2050" name="Picture 2" descr="C:\Users\u s e r\Desktop\Для презентаций\чЕЛОВЕЧКИ\source (1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1218995" cy="20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B3944-8017-4B20-A1CE-BDB45DB84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9CB3944-8017-4B20-A1CE-BDB45DB84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25B084-5CEC-4D49-8333-42812657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225B084-5CEC-4D49-8333-42812657E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11AB2-0132-4829-A8A3-1242B65AF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CE11AB2-0132-4829-A8A3-1242B65AF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A3727E-7FD5-4265-82C6-98A7012D6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7A3727E-7FD5-4265-82C6-98A7012D6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36694-C7F7-48B4-A574-2D377511E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7536694-C7F7-48B4-A574-2D377511E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Вспомним теорию!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xn----7sbanj0abzp7jza.xn--p1ai/images/2012/06/A19-001.jpg"/>
          <p:cNvPicPr/>
          <p:nvPr/>
        </p:nvPicPr>
        <p:blipFill rotWithShape="1">
          <a:blip r:embed="rId2" cstate="print"/>
          <a:srcRect r="-42" b="51345"/>
          <a:stretch/>
        </p:blipFill>
        <p:spPr bwMode="auto">
          <a:xfrm>
            <a:off x="179512" y="620688"/>
            <a:ext cx="579487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xn----7sbanj0abzp7jza.xn--p1ai/images/2012/06/A19-001.jpg"/>
          <p:cNvPicPr/>
          <p:nvPr/>
        </p:nvPicPr>
        <p:blipFill rotWithShape="1">
          <a:blip r:embed="rId2" cstate="print"/>
          <a:srcRect l="1" t="49307" r="3373" b="19907"/>
          <a:stretch/>
        </p:blipFill>
        <p:spPr bwMode="auto">
          <a:xfrm>
            <a:off x="3419872" y="4365104"/>
            <a:ext cx="5580111" cy="2274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5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903649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Практикум</a:t>
            </a:r>
          </a:p>
          <a:p>
            <a:r>
              <a:rPr lang="ru-RU" b="1" dirty="0" smtClean="0"/>
              <a:t>А</a:t>
            </a:r>
            <a:r>
              <a:rPr lang="ru-RU" b="1" dirty="0"/>
              <a:t>)</a:t>
            </a:r>
            <a:r>
              <a:rPr lang="ru-RU" dirty="0"/>
              <a:t> Вычеркните те грамматические конструкции, которые НЕ имеют разных вариантов написания.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Чем(бы</a:t>
            </a:r>
            <a:r>
              <a:rPr lang="ru-RU" dirty="0" smtClean="0"/>
              <a:t>)    (за)тем    Тем(же)    Что(же)    То(же)     (по)этому    (по)тому  (и)так</a:t>
            </a:r>
          </a:p>
          <a:p>
            <a:r>
              <a:rPr lang="ru-RU" dirty="0" smtClean="0"/>
              <a:t>Что(бы)     При(этом)       При(том)           Та(же)          (по)чему  не(за)то   </a:t>
            </a:r>
          </a:p>
          <a:p>
            <a:endParaRPr lang="ru-RU" dirty="0"/>
          </a:p>
          <a:p>
            <a:r>
              <a:rPr lang="ru-RU" b="1" dirty="0"/>
              <a:t>Б)</a:t>
            </a:r>
            <a:r>
              <a:rPr lang="ru-RU" dirty="0"/>
              <a:t>  4-е лишнее</a:t>
            </a:r>
          </a:p>
          <a:p>
            <a:r>
              <a:rPr lang="ru-RU" dirty="0"/>
              <a:t>(</a:t>
            </a:r>
            <a:r>
              <a:rPr lang="ru-RU" dirty="0" smtClean="0"/>
              <a:t>пол)одиннадцатого    (пол)второго</a:t>
            </a:r>
            <a:r>
              <a:rPr lang="ru-RU" dirty="0"/>
              <a:t> </a:t>
            </a:r>
            <a:r>
              <a:rPr lang="ru-RU" dirty="0" smtClean="0"/>
              <a:t>   (пол)килограмма</a:t>
            </a:r>
            <a:r>
              <a:rPr lang="ru-RU" dirty="0"/>
              <a:t> </a:t>
            </a:r>
            <a:r>
              <a:rPr lang="ru-RU" dirty="0" smtClean="0"/>
              <a:t>   (пол)месяца</a:t>
            </a:r>
          </a:p>
          <a:p>
            <a:endParaRPr lang="ru-RU" dirty="0"/>
          </a:p>
          <a:p>
            <a:r>
              <a:rPr lang="ru-RU" b="1" dirty="0"/>
              <a:t>В)</a:t>
            </a:r>
            <a:r>
              <a:rPr lang="ru-RU" dirty="0"/>
              <a:t> Запишите тот вариант написания, который соответствует приведённому в первой части	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1)Зачем надо следить сегодня   </a:t>
            </a:r>
          </a:p>
          <a:p>
            <a:r>
              <a:rPr lang="ru-RU" dirty="0"/>
              <a:t>: за температурой воздуха или за направлением ветра?</a:t>
            </a:r>
          </a:p>
          <a:p>
            <a:r>
              <a:rPr lang="ru-RU" dirty="0"/>
              <a:t>за направлением ветра, если флюгер не движется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/>
              <a:t>2) Что бы спросить </a:t>
            </a:r>
          </a:p>
          <a:p>
            <a:r>
              <a:rPr lang="ru-RU" dirty="0"/>
              <a:t>на обед?</a:t>
            </a:r>
          </a:p>
          <a:p>
            <a:r>
              <a:rPr lang="ru-RU" dirty="0"/>
              <a:t>дорогу, надо кого-нибудь встретить в этой глуши.</a:t>
            </a:r>
          </a:p>
          <a:p>
            <a:endParaRPr lang="ru-RU" dirty="0" smtClean="0"/>
          </a:p>
          <a:p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dirty="0"/>
              <a:t>небесная вода для растений то же</a:t>
            </a:r>
          </a:p>
          <a:p>
            <a:r>
              <a:rPr lang="ru-RU" dirty="0"/>
              <a:t>,что для человека еда и питьё.</a:t>
            </a:r>
          </a:p>
          <a:p>
            <a:r>
              <a:rPr lang="ru-RU" dirty="0"/>
              <a:t>необходимое условие существования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0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738" y="260648"/>
            <a:ext cx="9001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Тебе</a:t>
            </a:r>
            <a:r>
              <a:rPr lang="ru-RU" b="1" dirty="0"/>
              <a:t>, как разработчику </a:t>
            </a:r>
            <a:r>
              <a:rPr lang="ru-RU" b="1" dirty="0" err="1"/>
              <a:t>КИМов</a:t>
            </a:r>
            <a:r>
              <a:rPr lang="ru-RU" b="1" dirty="0"/>
              <a:t>, дали задание «собрать» задание №</a:t>
            </a:r>
            <a:r>
              <a:rPr lang="ru-RU" b="1" dirty="0" smtClean="0"/>
              <a:t>14      </a:t>
            </a:r>
            <a:endParaRPr lang="ru-RU" dirty="0"/>
          </a:p>
          <a:p>
            <a:r>
              <a:rPr lang="ru-RU" b="1" dirty="0"/>
              <a:t> </a:t>
            </a:r>
            <a:endParaRPr lang="ru-RU" dirty="0"/>
          </a:p>
          <a:p>
            <a:r>
              <a:rPr lang="ru-RU" sz="1200" b="1" dirty="0"/>
              <a:t>Определите предложение, в котором оба слова  пишутся СЛИТНО:         №        №         №         №         №</a:t>
            </a:r>
            <a:endParaRPr lang="ru-RU" sz="1200" dirty="0"/>
          </a:p>
          <a:p>
            <a:r>
              <a:rPr lang="ru-RU" b="1" dirty="0"/>
              <a:t>     </a:t>
            </a:r>
            <a:endParaRPr lang="ru-RU" dirty="0"/>
          </a:p>
          <a:p>
            <a:r>
              <a:rPr lang="ru-RU" sz="1600" dirty="0"/>
              <a:t>1.(И)ТАК, вам угодно спорить, я это понял в ТО(ЖЕ) самое мгновение, как только вы вошли</a:t>
            </a:r>
          </a:p>
          <a:p>
            <a:r>
              <a:rPr lang="ru-RU" sz="1600" dirty="0"/>
              <a:t>2  ЧТО(БЫ) ни говорил гость, Катерина смотрела ТАК(ЖЕ) строго, как и прежде.</a:t>
            </a:r>
          </a:p>
          <a:p>
            <a:r>
              <a:rPr lang="ru-RU" sz="1600" dirty="0"/>
              <a:t>3 Только с признанием Ильи Ильича Ольге (В)НАЧАЛЕ второй части «Обломова» возникает завязка, а (ЗА)ТЕМ и действие романа, отсутствовавшее в первых главах.</a:t>
            </a:r>
          </a:p>
          <a:p>
            <a:r>
              <a:rPr lang="ru-RU" sz="1600" dirty="0"/>
              <a:t>4  (ПО)НАЧАЛУ его деятельности в нашем институте трудно было судить о том, что он предпримет (В)ПОСЛЕДСТВИИ</a:t>
            </a:r>
          </a:p>
          <a:p>
            <a:r>
              <a:rPr lang="ru-RU" sz="1600" dirty="0"/>
              <a:t>5 Обломов рисует </a:t>
            </a:r>
            <a:r>
              <a:rPr lang="ru-RU" sz="1600" dirty="0" err="1"/>
              <a:t>Штольцу</a:t>
            </a:r>
            <a:r>
              <a:rPr lang="ru-RU" sz="1600" dirty="0"/>
              <a:t> свой идеал семейной жизни со ссылкой на духовные запросы, неведомые его пред­кам, но (В)ЦЕЛОМ выдерживая патриархально-идиллический дух: прогулки (В)ДВОЁМ после сытного завтрака, неспешные беседы с друзьями.</a:t>
            </a:r>
          </a:p>
          <a:p>
            <a:r>
              <a:rPr lang="ru-RU" sz="1600" dirty="0"/>
              <a:t>6 Я ТО(ЖЕ) был взволнован и ТАК(ЖЕ), как все собравшиеся здесь, ловил каждое слово диктора.</a:t>
            </a:r>
          </a:p>
          <a:p>
            <a:r>
              <a:rPr lang="ru-RU" sz="1600" dirty="0"/>
              <a:t>7 ГДЕ(ТО) в лесу раздавался протяжный вой, однако (НИ)КТО из охотников даже не вздрогнул.</a:t>
            </a:r>
          </a:p>
          <a:p>
            <a:r>
              <a:rPr lang="ru-RU" sz="1600" dirty="0"/>
              <a:t>8 (С)НАЧАЛА Марина держалась в деревне неуверенно и даже, увидев вдалеке Лену, зашла в высокую густую рожь, поросшую васильками, ЧТО(БЫ) только не попасться соседке на глаза.	</a:t>
            </a:r>
          </a:p>
          <a:p>
            <a:r>
              <a:rPr lang="ru-RU" sz="1600" dirty="0"/>
              <a:t>9 ЧТО(БЫ) не пропустить самое интересное, Сергей ТОТ(ЧАС) побежал к реке.</a:t>
            </a:r>
          </a:p>
          <a:p>
            <a:r>
              <a:rPr lang="ru-RU" sz="1600" dirty="0"/>
              <a:t>10 ЧТО(БЫ) ни происходило вокруг, ТАК(ЖЕ), как и много веков назад, шепчет берёза о быстротечности жизни, о чём-то очень важном.</a:t>
            </a:r>
          </a:p>
        </p:txBody>
      </p:sp>
    </p:spTree>
    <p:extLst>
      <p:ext uri="{BB962C8B-B14F-4D97-AF65-F5344CB8AC3E}">
        <p14:creationId xmlns:p14="http://schemas.microsoft.com/office/powerpoint/2010/main" val="35254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описание приставок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правописание приставок</Template>
  <TotalTime>1021</TotalTime>
  <Words>1561</Words>
  <Application>Microsoft Office PowerPoint</Application>
  <PresentationFormat>Экран (4:3)</PresentationFormat>
  <Paragraphs>249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правописание приставок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выполнения задания 14</vt:lpstr>
      <vt:lpstr>Вспомним теорию!</vt:lpstr>
      <vt:lpstr>Презентация PowerPoint</vt:lpstr>
      <vt:lpstr>Презентация PowerPoint</vt:lpstr>
      <vt:lpstr>Презентация PowerPoint</vt:lpstr>
      <vt:lpstr>В помощь ….</vt:lpstr>
      <vt:lpstr>Правописание наречий</vt:lpstr>
      <vt:lpstr>ПРАВОПИСАНИЕ СОЮЗОВ</vt:lpstr>
      <vt:lpstr>Потренируемся…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  <vt:lpstr>Определите предложение, в котором оба выделенных слова пишутся СЛИТНО. Раскройте скобки и выпишите эти два слова.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Готовимся к</dc:title>
  <dc:creator>Лариса</dc:creator>
  <cp:lastModifiedBy>Windows</cp:lastModifiedBy>
  <cp:revision>100</cp:revision>
  <dcterms:created xsi:type="dcterms:W3CDTF">2011-09-26T15:14:12Z</dcterms:created>
  <dcterms:modified xsi:type="dcterms:W3CDTF">2023-02-13T22:04:46Z</dcterms:modified>
</cp:coreProperties>
</file>